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2" r:id="rId5"/>
    <p:sldId id="263" r:id="rId6"/>
    <p:sldId id="265" r:id="rId7"/>
    <p:sldId id="260" r:id="rId8"/>
    <p:sldId id="261" r:id="rId9"/>
    <p:sldId id="268" r:id="rId10"/>
    <p:sldId id="267" r:id="rId11"/>
    <p:sldId id="269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0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9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allard\Downloads\Glen%20Ellyn%2041%20Aggregate%20Reports%20-%201.21.16%20Updated%20CPI%20BAS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allard\Downloads\Glen%20Ellyn%2041%20Aggregate%20Reports%20-%201.21.16%20Updated%20CPI%20BAS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hPercent val="50"/>
      <c:rotY val="8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9997648136384452"/>
          <c:y val="4.6864705429736593E-2"/>
          <c:w val="0.63304415653484214"/>
          <c:h val="0.95313529457026336"/>
        </c:manualLayout>
      </c:layout>
      <c:pie3D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Lbls>
            <c:dLbl>
              <c:idx val="0"/>
              <c:layout>
                <c:manualLayout>
                  <c:x val="0.23289831735385796"/>
                  <c:y val="-0.23699730693272461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/>
                      <a:t>Property Taxes
86.0%</a:t>
                    </a:r>
                    <a:endParaRPr lang="en-US" sz="1800" b="1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5658355205599297E-2"/>
                  <c:y val="-2.339618358515996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0318460192475941E-3"/>
                  <c:y val="-5.275817549833297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5352230971128606E-2"/>
                  <c:y val="-2.570050365325955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6623097112860732E-2"/>
                  <c:y val="-4.8801872738880609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3876727909011373E-2"/>
                  <c:y val="8.2324182450166705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solidFill>
                          <a:schemeClr val="bg1"/>
                        </a:solidFill>
                      </a:rPr>
                      <a:t>Flow-Through
0.0%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'[Glen Ellyn 41 Aggregate Reports - 1.21.16 Updated CPI BASE.xlsx]AGG REV'!$T$16:$T$21</c:f>
              <c:strCache>
                <c:ptCount val="6"/>
                <c:pt idx="0">
                  <c:v>Property Taxes</c:v>
                </c:pt>
                <c:pt idx="1">
                  <c:v>Other Local</c:v>
                </c:pt>
                <c:pt idx="2">
                  <c:v>General State Aid</c:v>
                </c:pt>
                <c:pt idx="3">
                  <c:v>Other State</c:v>
                </c:pt>
                <c:pt idx="4">
                  <c:v>Federal</c:v>
                </c:pt>
                <c:pt idx="5">
                  <c:v>Flow-Through</c:v>
                </c:pt>
              </c:strCache>
            </c:strRef>
          </c:cat>
          <c:val>
            <c:numRef>
              <c:f>'[Glen Ellyn 41 Aggregate Reports - 1.21.16 Updated CPI BASE.xlsx]AGG REV'!$U$16:$U$21</c:f>
              <c:numCache>
                <c:formatCode>[$$-409]#,##0_);[Red]\([$$-409]#,##0\)</c:formatCode>
                <c:ptCount val="6"/>
                <c:pt idx="0">
                  <c:v>41343522</c:v>
                </c:pt>
                <c:pt idx="1">
                  <c:v>2497820</c:v>
                </c:pt>
                <c:pt idx="2">
                  <c:v>1227290</c:v>
                </c:pt>
                <c:pt idx="3">
                  <c:v>2153840</c:v>
                </c:pt>
                <c:pt idx="4">
                  <c:v>877279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hPercent val="50"/>
      <c:rotY val="4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975634682832782E-2"/>
          <c:y val="0.14816835395575553"/>
          <c:w val="0.87843193273407183"/>
          <c:h val="0.75646531683539553"/>
        </c:manualLayout>
      </c:layout>
      <c:pie3DChart>
        <c:varyColors val="1"/>
        <c:ser>
          <c:idx val="0"/>
          <c:order val="0"/>
          <c:explosion val="17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Lbls>
            <c:dLbl>
              <c:idx val="0"/>
              <c:layout>
                <c:manualLayout>
                  <c:x val="-9.484809420946276E-2"/>
                  <c:y val="-0.2495007499062618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1933628318584073"/>
                  <c:y val="2.903187101612302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6938657004157669E-2"/>
                  <c:y val="-5.7020997375328304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2401342531298631"/>
                  <c:y val="-6.455193100862391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Supplies &amp; </a:t>
                    </a:r>
                    <a:r>
                      <a:rPr lang="en-US" dirty="0"/>
                      <a:t>Materials
5.1%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5966021488693226E-2"/>
                  <c:y val="-3.624440008582742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3.6179592595173393E-2"/>
                  <c:y val="-3.12665916760404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6.2863795786588628E-2"/>
                  <c:y val="5.475309336332958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9.2708411448568923E-2"/>
                  <c:y val="-2.159385632351511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6.6339293795172158E-2"/>
                  <c:y val="-1.104228638086905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'[Glen Ellyn 41 Aggregate Reports - 1.21.16 Updated CPI BASE.xlsx]AGG EXP'!$U$20:$U$26</c:f>
              <c:strCache>
                <c:ptCount val="7"/>
                <c:pt idx="0">
                  <c:v>Salaries</c:v>
                </c:pt>
                <c:pt idx="1">
                  <c:v>Benefits</c:v>
                </c:pt>
                <c:pt idx="2">
                  <c:v>Purchased Services</c:v>
                </c:pt>
                <c:pt idx="3">
                  <c:v>Supplies And Materials</c:v>
                </c:pt>
                <c:pt idx="4">
                  <c:v>Capital Outlay</c:v>
                </c:pt>
                <c:pt idx="5">
                  <c:v>Other Objects</c:v>
                </c:pt>
                <c:pt idx="6">
                  <c:v>Other Expenses</c:v>
                </c:pt>
              </c:strCache>
            </c:strRef>
          </c:cat>
          <c:val>
            <c:numRef>
              <c:f>'[Glen Ellyn 41 Aggregate Reports - 1.21.16 Updated CPI BASE.xlsx]AGG EXP'!$V$20:$V$26</c:f>
              <c:numCache>
                <c:formatCode>[$$-409]#,##0_);[Red]\([$$-409]#,##0\)</c:formatCode>
                <c:ptCount val="7"/>
                <c:pt idx="0">
                  <c:v>28571726</c:v>
                </c:pt>
                <c:pt idx="1">
                  <c:v>4454626</c:v>
                </c:pt>
                <c:pt idx="2">
                  <c:v>5864203</c:v>
                </c:pt>
                <c:pt idx="3">
                  <c:v>2284412</c:v>
                </c:pt>
                <c:pt idx="4">
                  <c:v>1101720</c:v>
                </c:pt>
                <c:pt idx="5">
                  <c:v>2083715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A7F7-7D83-4D63-B888-5D01BECDA2FD}" type="datetimeFigureOut">
              <a:rPr lang="en-US" smtClean="0"/>
              <a:t>3/17/2016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C0E749-5155-4BAD-A42C-48AA4C698BC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A7F7-7D83-4D63-B888-5D01BECDA2FD}" type="datetimeFigureOut">
              <a:rPr lang="en-US" smtClean="0"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E749-5155-4BAD-A42C-48AA4C698BC9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AC0E749-5155-4BAD-A42C-48AA4C698BC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A7F7-7D83-4D63-B888-5D01BECDA2FD}" type="datetimeFigureOut">
              <a:rPr lang="en-US" smtClean="0"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A7F7-7D83-4D63-B888-5D01BECDA2FD}" type="datetimeFigureOut">
              <a:rPr lang="en-US" smtClean="0"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AC0E749-5155-4BAD-A42C-48AA4C698BC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A7F7-7D83-4D63-B888-5D01BECDA2FD}" type="datetimeFigureOut">
              <a:rPr lang="en-US" smtClean="0"/>
              <a:t>3/17/2016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C0E749-5155-4BAD-A42C-48AA4C698BC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58FA7F7-7D83-4D63-B888-5D01BECDA2FD}" type="datetimeFigureOut">
              <a:rPr lang="en-US" smtClean="0"/>
              <a:t>3/17/2016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E749-5155-4BAD-A42C-48AA4C698BC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A7F7-7D83-4D63-B888-5D01BECDA2FD}" type="datetimeFigureOut">
              <a:rPr lang="en-US" smtClean="0"/>
              <a:t>3/17/2016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AC0E749-5155-4BAD-A42C-48AA4C698BC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A7F7-7D83-4D63-B888-5D01BECDA2FD}" type="datetimeFigureOut">
              <a:rPr lang="en-US" smtClean="0"/>
              <a:t>3/17/2016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AC0E749-5155-4BAD-A42C-48AA4C698B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A7F7-7D83-4D63-B888-5D01BECDA2FD}" type="datetimeFigureOut">
              <a:rPr lang="en-US" smtClean="0"/>
              <a:t>3/17/2016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C0E749-5155-4BAD-A42C-48AA4C698BC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C0E749-5155-4BAD-A42C-48AA4C698BC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FA7F7-7D83-4D63-B888-5D01BECDA2FD}" type="datetimeFigureOut">
              <a:rPr lang="en-US" smtClean="0"/>
              <a:t>3/17/2016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AC0E749-5155-4BAD-A42C-48AA4C698BC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58FA7F7-7D83-4D63-B888-5D01BECDA2FD}" type="datetimeFigureOut">
              <a:rPr lang="en-US" smtClean="0"/>
              <a:t>3/17/2016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58FA7F7-7D83-4D63-B888-5D01BECDA2FD}" type="datetimeFigureOut">
              <a:rPr lang="en-US" smtClean="0"/>
              <a:t>3/17/2016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AC0E749-5155-4BAD-A42C-48AA4C698BC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819400"/>
            <a:ext cx="8686800" cy="3048000"/>
          </a:xfrm>
        </p:spPr>
        <p:txBody>
          <a:bodyPr/>
          <a:lstStyle/>
          <a:p>
            <a:r>
              <a:rPr lang="en-US" dirty="0" smtClean="0"/>
              <a:t>Presented by:</a:t>
            </a:r>
          </a:p>
          <a:p>
            <a:endParaRPr lang="en-US" dirty="0" smtClean="0"/>
          </a:p>
          <a:p>
            <a:r>
              <a:rPr lang="en-US" sz="1800" dirty="0" smtClean="0"/>
              <a:t>Rebecca </a:t>
            </a:r>
            <a:r>
              <a:rPr lang="en-US" sz="1800" dirty="0" smtClean="0"/>
              <a:t>allard </a:t>
            </a:r>
          </a:p>
          <a:p>
            <a:r>
              <a:rPr lang="en-US" sz="1400" i="1" dirty="0" smtClean="0"/>
              <a:t>interim assistant superintendent </a:t>
            </a:r>
          </a:p>
          <a:p>
            <a:r>
              <a:rPr lang="en-US" sz="1400" i="1" dirty="0" smtClean="0"/>
              <a:t>finance, facilities and operations</a:t>
            </a:r>
          </a:p>
          <a:p>
            <a:endParaRPr lang="en-US" dirty="0"/>
          </a:p>
          <a:p>
            <a:r>
              <a:rPr lang="en-US" dirty="0" smtClean="0"/>
              <a:t>March 17, 2016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371600"/>
          </a:xfrm>
        </p:spPr>
        <p:txBody>
          <a:bodyPr/>
          <a:lstStyle/>
          <a:p>
            <a:r>
              <a:rPr lang="en-US" dirty="0" smtClean="0"/>
              <a:t>Illinois School Finance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41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" y="477613"/>
            <a:ext cx="8839200" cy="5078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/>
            <a:r>
              <a:rPr spc="-9" dirty="0"/>
              <a:t>Ope</a:t>
            </a:r>
            <a:r>
              <a:rPr spc="-49" dirty="0"/>
              <a:t>r</a:t>
            </a:r>
            <a:r>
              <a:rPr spc="-22" dirty="0"/>
              <a:t>a</a:t>
            </a:r>
            <a:r>
              <a:rPr dirty="0"/>
              <a:t>t</a:t>
            </a:r>
            <a:r>
              <a:rPr spc="-4" dirty="0"/>
              <a:t>in</a:t>
            </a:r>
            <a:r>
              <a:rPr dirty="0"/>
              <a:t>g</a:t>
            </a:r>
            <a:r>
              <a:rPr spc="-4" dirty="0"/>
              <a:t> Expens</a:t>
            </a:r>
            <a:r>
              <a:rPr dirty="0"/>
              <a:t>e</a:t>
            </a:r>
            <a:r>
              <a:rPr spc="18" dirty="0"/>
              <a:t> </a:t>
            </a:r>
            <a:r>
              <a:rPr spc="-9" dirty="0"/>
              <a:t>pe</a:t>
            </a:r>
            <a:r>
              <a:rPr spc="-4" dirty="0"/>
              <a:t>r</a:t>
            </a:r>
            <a:r>
              <a:rPr spc="4" dirty="0"/>
              <a:t> </a:t>
            </a:r>
            <a:r>
              <a:rPr dirty="0" smtClean="0"/>
              <a:t>Pupil</a:t>
            </a:r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228600" y="1371601"/>
            <a:ext cx="8763000" cy="5029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259080" y="1524000"/>
            <a:ext cx="1593273" cy="1400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/>
            <a:r>
              <a:rPr sz="900" spc="-4" dirty="0">
                <a:latin typeface="Calibri"/>
                <a:cs typeface="Calibri"/>
              </a:rPr>
              <a:t>Sourc</a:t>
            </a:r>
            <a:r>
              <a:rPr sz="900" dirty="0">
                <a:latin typeface="Calibri"/>
                <a:cs typeface="Calibri"/>
              </a:rPr>
              <a:t>e</a:t>
            </a:r>
            <a:r>
              <a:rPr sz="900" spc="9" dirty="0">
                <a:latin typeface="Calibri"/>
                <a:cs typeface="Calibri"/>
              </a:rPr>
              <a:t> </a:t>
            </a:r>
            <a:r>
              <a:rPr sz="900" spc="-4" dirty="0">
                <a:latin typeface="Calibri"/>
                <a:cs typeface="Calibri"/>
              </a:rPr>
              <a:t>o</a:t>
            </a:r>
            <a:r>
              <a:rPr sz="900" dirty="0">
                <a:latin typeface="Calibri"/>
                <a:cs typeface="Calibri"/>
              </a:rPr>
              <a:t>f</a:t>
            </a:r>
            <a:r>
              <a:rPr sz="900" spc="4" dirty="0">
                <a:latin typeface="Calibri"/>
                <a:cs typeface="Calibri"/>
              </a:rPr>
              <a:t> </a:t>
            </a:r>
            <a:r>
              <a:rPr sz="900" spc="-4" dirty="0">
                <a:latin typeface="Calibri"/>
                <a:cs typeface="Calibri"/>
              </a:rPr>
              <a:t>Information</a:t>
            </a:r>
            <a:r>
              <a:rPr sz="900" dirty="0">
                <a:latin typeface="Calibri"/>
                <a:cs typeface="Calibri"/>
              </a:rPr>
              <a:t>:</a:t>
            </a:r>
            <a:r>
              <a:rPr sz="900" spc="-18" dirty="0">
                <a:latin typeface="Calibri"/>
                <a:cs typeface="Calibri"/>
              </a:rPr>
              <a:t> </a:t>
            </a:r>
            <a:r>
              <a:rPr sz="900" spc="-4" dirty="0">
                <a:latin typeface="Calibri"/>
                <a:cs typeface="Calibri"/>
              </a:rPr>
              <a:t>ISB</a:t>
            </a:r>
            <a:r>
              <a:rPr sz="900" dirty="0">
                <a:latin typeface="Calibri"/>
                <a:cs typeface="Calibri"/>
              </a:rPr>
              <a:t>E</a:t>
            </a:r>
            <a:r>
              <a:rPr sz="900" spc="9" dirty="0">
                <a:latin typeface="Calibri"/>
                <a:cs typeface="Calibri"/>
              </a:rPr>
              <a:t> </a:t>
            </a:r>
            <a:r>
              <a:rPr sz="900" spc="-4" dirty="0">
                <a:latin typeface="Calibri"/>
                <a:cs typeface="Calibri"/>
              </a:rPr>
              <a:t>AFR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4294967295"/>
          </p:nvPr>
        </p:nvSpPr>
        <p:spPr>
          <a:xfrm>
            <a:off x="175490" y="6400800"/>
            <a:ext cx="1731818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/>
            <a:r>
              <a:rPr dirty="0"/>
              <a:t>3/2/2016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4294967295"/>
          </p:nvPr>
        </p:nvSpPr>
        <p:spPr>
          <a:xfrm>
            <a:off x="6019800" y="6400800"/>
            <a:ext cx="2971763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/>
            <a:r>
              <a:rPr spc="-18" dirty="0"/>
              <a:t>F</a:t>
            </a:r>
            <a:r>
              <a:rPr spc="-4" dirty="0"/>
              <a:t>o</a:t>
            </a:r>
            <a:r>
              <a:rPr spc="-22" dirty="0"/>
              <a:t>r</a:t>
            </a:r>
            <a:r>
              <a:rPr spc="-4" dirty="0"/>
              <a:t>e</a:t>
            </a:r>
            <a:r>
              <a:rPr spc="-13" dirty="0"/>
              <a:t>c</a:t>
            </a:r>
            <a:r>
              <a:rPr dirty="0"/>
              <a:t>a</a:t>
            </a:r>
            <a:r>
              <a:rPr spc="-13" dirty="0"/>
              <a:t>s</a:t>
            </a:r>
            <a:r>
              <a:rPr dirty="0"/>
              <a:t>t</a:t>
            </a:r>
            <a:r>
              <a:rPr spc="-4" dirty="0"/>
              <a:t>5</a:t>
            </a:r>
            <a:r>
              <a:rPr spc="9" dirty="0"/>
              <a:t> </a:t>
            </a:r>
            <a:r>
              <a:rPr dirty="0"/>
              <a:t>Anal</a:t>
            </a:r>
            <a:r>
              <a:rPr spc="4" dirty="0"/>
              <a:t>y</a:t>
            </a:r>
            <a:r>
              <a:rPr dirty="0"/>
              <a:t>t</a:t>
            </a:r>
            <a:r>
              <a:rPr spc="-4" dirty="0"/>
              <a:t>ics</a:t>
            </a:r>
            <a:r>
              <a:rPr dirty="0"/>
              <a:t>, </a:t>
            </a:r>
            <a:r>
              <a:rPr spc="-4" dirty="0"/>
              <a:t>Inc.</a:t>
            </a:r>
          </a:p>
        </p:txBody>
      </p:sp>
    </p:spTree>
    <p:extLst>
      <p:ext uri="{BB962C8B-B14F-4D97-AF65-F5344CB8AC3E}">
        <p14:creationId xmlns:p14="http://schemas.microsoft.com/office/powerpoint/2010/main" val="395415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228600" y="3124200"/>
            <a:ext cx="8686800" cy="167322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How does a District finance </a:t>
            </a:r>
          </a:p>
          <a:p>
            <a:r>
              <a:rPr lang="en-US" sz="2400" dirty="0" smtClean="0"/>
              <a:t>facility renovations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Debt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27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Outstanding Debt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00200"/>
            <a:ext cx="8613648" cy="47244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Referendum Debt – Debt Service Fund</a:t>
            </a:r>
          </a:p>
          <a:p>
            <a:pPr lvl="1"/>
            <a:r>
              <a:rPr lang="en-US" dirty="0"/>
              <a:t>2004 General Obligation Refunding Bonds final payment 2/1/2017</a:t>
            </a:r>
          </a:p>
          <a:p>
            <a:pPr lvl="1"/>
            <a:r>
              <a:rPr lang="en-US" dirty="0" smtClean="0"/>
              <a:t>1998 General Obligation Capital Appreciation Bonds final payment 2/1/2018</a:t>
            </a:r>
          </a:p>
          <a:p>
            <a:pPr lvl="1"/>
            <a:r>
              <a:rPr lang="en-US" dirty="0" smtClean="0"/>
              <a:t>Final tax year 2016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2014 tax rate $0.25 per $100 of Equalized Assessed Value </a:t>
            </a:r>
            <a:r>
              <a:rPr lang="en-US" sz="1600" i="1" dirty="0" smtClean="0">
                <a:solidFill>
                  <a:srgbClr val="00B050"/>
                </a:solidFill>
              </a:rPr>
              <a:t>(EAV)</a:t>
            </a:r>
          </a:p>
          <a:p>
            <a:pPr marL="274320" lvl="1" indent="0">
              <a:buNone/>
            </a:pPr>
            <a:endParaRPr lang="en-US" sz="1000" dirty="0"/>
          </a:p>
          <a:p>
            <a:r>
              <a:rPr lang="en-US" b="1" u="sng" dirty="0" smtClean="0"/>
              <a:t>Non-Referendum Debt – O &amp; M Fund</a:t>
            </a:r>
          </a:p>
          <a:p>
            <a:pPr lvl="1"/>
            <a:r>
              <a:rPr lang="en-US" dirty="0" smtClean="0"/>
              <a:t>2014 Debt Certificates ($7,000,000 – 15-year term) </a:t>
            </a:r>
          </a:p>
          <a:p>
            <a:pPr lvl="1"/>
            <a:r>
              <a:rPr lang="en-US" dirty="0" smtClean="0"/>
              <a:t>Average Annual Payments ($625,000)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09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Debt Issuance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371600"/>
            <a:ext cx="8503920" cy="5334000"/>
          </a:xfrm>
        </p:spPr>
        <p:txBody>
          <a:bodyPr/>
          <a:lstStyle/>
          <a:p>
            <a:r>
              <a:rPr lang="en-US" dirty="0" smtClean="0"/>
              <a:t>The District can issue bonds without a referendum to fund capital projects, if the debt service payments fit within the “Debt Service Extension Base”.</a:t>
            </a:r>
          </a:p>
          <a:p>
            <a:pPr lvl="1"/>
            <a:r>
              <a:rPr lang="en-US" dirty="0" smtClean="0"/>
              <a:t>Current amount available is  approximately $6 million </a:t>
            </a:r>
            <a:r>
              <a:rPr lang="en-US" sz="2000" i="1" dirty="0" smtClean="0"/>
              <a:t>(20 year repayment schedule)</a:t>
            </a:r>
            <a:endParaRPr lang="en-US" i="1" dirty="0" smtClean="0"/>
          </a:p>
          <a:p>
            <a:pPr marL="274320" lvl="1" indent="0">
              <a:buNone/>
            </a:pPr>
            <a:endParaRPr lang="en-US" sz="1000" dirty="0" smtClean="0"/>
          </a:p>
          <a:p>
            <a:r>
              <a:rPr lang="en-US" dirty="0" smtClean="0"/>
              <a:t>The types of limited bonds are: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773744"/>
              </p:ext>
            </p:extLst>
          </p:nvPr>
        </p:nvGraphicFramePr>
        <p:xfrm>
          <a:off x="304800" y="4267200"/>
          <a:ext cx="86106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200"/>
                <a:gridCol w="2870200"/>
                <a:gridCol w="2870200"/>
              </a:tblGrid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Working Cash</a:t>
                      </a:r>
                      <a:r>
                        <a:rPr lang="en-US" baseline="0" dirty="0" smtClean="0"/>
                        <a:t> Fund Bonds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Life Safety</a:t>
                      </a:r>
                      <a:r>
                        <a:rPr lang="en-US" baseline="0" dirty="0" smtClean="0"/>
                        <a:t> Bonds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Funding Bonds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Can be used for</a:t>
                      </a:r>
                      <a:r>
                        <a:rPr lang="en-US" baseline="0" dirty="0" smtClean="0"/>
                        <a:t> capital or operating purposes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Requires a petition period and a public hearing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Proceeds</a:t>
                      </a:r>
                      <a:r>
                        <a:rPr lang="en-US" baseline="0" dirty="0" smtClean="0"/>
                        <a:t> must be used for life safety projects only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Requires a public hearing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Can</a:t>
                      </a:r>
                      <a:r>
                        <a:rPr lang="en-US" baseline="0" dirty="0" smtClean="0"/>
                        <a:t> be used to refund debt obligations such as leases or debt certificates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/>
                        <a:t>Requires a public hearing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00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67252" y="2967335"/>
            <a:ext cx="660950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9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Questions</a:t>
            </a:r>
            <a:endParaRPr lang="en-US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932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Board of Education</a:t>
            </a:r>
            <a:br>
              <a:rPr lang="en-US" dirty="0"/>
            </a:br>
            <a:r>
              <a:rPr lang="en-US" dirty="0" smtClean="0"/>
              <a:t>Financial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133600"/>
            <a:ext cx="8503920" cy="4038600"/>
          </a:xfrm>
        </p:spPr>
        <p:txBody>
          <a:bodyPr/>
          <a:lstStyle/>
          <a:p>
            <a:r>
              <a:rPr lang="en-US" dirty="0" smtClean="0"/>
              <a:t>The Board is the </a:t>
            </a:r>
            <a:r>
              <a:rPr lang="en-US" i="1" dirty="0" smtClean="0"/>
              <a:t>“voice of the community”</a:t>
            </a:r>
          </a:p>
          <a:p>
            <a:endParaRPr lang="en-US" sz="800" dirty="0"/>
          </a:p>
          <a:p>
            <a:pPr lvl="1"/>
            <a:r>
              <a:rPr lang="en-US" dirty="0" smtClean="0"/>
              <a:t>Establish the outcomes and priorities that are reflected in the budget</a:t>
            </a:r>
          </a:p>
          <a:p>
            <a:pPr lvl="1"/>
            <a:endParaRPr lang="en-US" sz="1000" dirty="0" smtClean="0"/>
          </a:p>
          <a:p>
            <a:pPr lvl="1"/>
            <a:r>
              <a:rPr lang="en-US" dirty="0" smtClean="0"/>
              <a:t>Communicate to the community that budget reflects its expectations</a:t>
            </a:r>
          </a:p>
          <a:p>
            <a:pPr marL="27432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598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District Budget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2133600"/>
            <a:ext cx="8503920" cy="3965448"/>
          </a:xfrm>
        </p:spPr>
        <p:txBody>
          <a:bodyPr/>
          <a:lstStyle/>
          <a:p>
            <a:r>
              <a:rPr lang="en-US" dirty="0" smtClean="0"/>
              <a:t>Budget process is governed by the </a:t>
            </a:r>
            <a:r>
              <a:rPr lang="en-US" i="1" dirty="0" smtClean="0"/>
              <a:t>Illinois School Code</a:t>
            </a:r>
          </a:p>
          <a:p>
            <a:endParaRPr lang="en-US" sz="1600" dirty="0" smtClean="0"/>
          </a:p>
          <a:p>
            <a:pPr lvl="1"/>
            <a:r>
              <a:rPr lang="en-US" dirty="0" smtClean="0"/>
              <a:t>The budget is comprised of revenues and expenditures in a format defined by the Illinois State Board of Education (ISBE)</a:t>
            </a:r>
          </a:p>
          <a:p>
            <a:pPr marL="274320" lvl="1" indent="0">
              <a:buNone/>
            </a:pPr>
            <a:endParaRPr lang="en-US" sz="800" dirty="0" smtClean="0"/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29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sz="40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All Financial Decisions Are </a:t>
            </a:r>
            <a:r>
              <a:rPr lang="en-US" sz="4000" b="1" dirty="0" smtClean="0">
                <a:solidFill>
                  <a:srgbClr val="00B050"/>
                </a:solidFill>
              </a:rPr>
              <a:t>Approved 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By The 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BOARD OF EDUCATION</a:t>
            </a:r>
          </a:p>
          <a:p>
            <a:pPr marL="0" indent="0" algn="ctr">
              <a:buNone/>
            </a:pPr>
            <a:endParaRPr lang="en-US" sz="3200" b="1" i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3200" b="1" i="1" dirty="0" smtClean="0">
                <a:solidFill>
                  <a:srgbClr val="0070C0"/>
                </a:solidFill>
              </a:rPr>
              <a:t>Committees Make Recommendations</a:t>
            </a:r>
            <a:endParaRPr lang="en-US" sz="2800" b="1" i="1" dirty="0" smtClean="0">
              <a:solidFill>
                <a:srgbClr val="0070C0"/>
              </a:solidFill>
            </a:endParaRPr>
          </a:p>
          <a:p>
            <a:pPr algn="ctr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6521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228600" y="2743200"/>
            <a:ext cx="8686800" cy="3048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What is the current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status of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District 41’s Financial position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Thinking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07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1752" y="479721"/>
            <a:ext cx="8534400" cy="5078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46978"/>
            <a:r>
              <a:rPr spc="-4" dirty="0"/>
              <a:t>En</a:t>
            </a:r>
            <a:r>
              <a:rPr spc="-36" dirty="0"/>
              <a:t>r</a:t>
            </a:r>
            <a:r>
              <a:rPr spc="-4" dirty="0"/>
              <a:t>ollme</a:t>
            </a:r>
            <a:r>
              <a:rPr spc="-22" dirty="0"/>
              <a:t>n</a:t>
            </a:r>
            <a:r>
              <a:rPr dirty="0"/>
              <a:t>t</a:t>
            </a:r>
          </a:p>
        </p:txBody>
      </p:sp>
      <p:sp>
        <p:nvSpPr>
          <p:cNvPr id="3" name="object 3"/>
          <p:cNvSpPr/>
          <p:nvPr/>
        </p:nvSpPr>
        <p:spPr>
          <a:xfrm>
            <a:off x="304800" y="1371600"/>
            <a:ext cx="8686800" cy="5029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4294967295"/>
          </p:nvPr>
        </p:nvSpPr>
        <p:spPr>
          <a:xfrm>
            <a:off x="152400" y="6400800"/>
            <a:ext cx="1302327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/>
            <a:r>
              <a:rPr dirty="0"/>
              <a:t>3/2/2016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4294967295"/>
          </p:nvPr>
        </p:nvSpPr>
        <p:spPr>
          <a:xfrm>
            <a:off x="6096000" y="6400800"/>
            <a:ext cx="2895563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 algn="r"/>
            <a:r>
              <a:rPr spc="-18" dirty="0"/>
              <a:t>F</a:t>
            </a:r>
            <a:r>
              <a:rPr spc="-4" dirty="0"/>
              <a:t>o</a:t>
            </a:r>
            <a:r>
              <a:rPr spc="-22" dirty="0"/>
              <a:t>r</a:t>
            </a:r>
            <a:r>
              <a:rPr spc="-4" dirty="0"/>
              <a:t>e</a:t>
            </a:r>
            <a:r>
              <a:rPr spc="-13" dirty="0"/>
              <a:t>c</a:t>
            </a:r>
            <a:r>
              <a:rPr dirty="0"/>
              <a:t>a</a:t>
            </a:r>
            <a:r>
              <a:rPr spc="-13" dirty="0"/>
              <a:t>s</a:t>
            </a:r>
            <a:r>
              <a:rPr dirty="0"/>
              <a:t>t</a:t>
            </a:r>
            <a:r>
              <a:rPr spc="-4" dirty="0"/>
              <a:t>5</a:t>
            </a:r>
            <a:r>
              <a:rPr spc="9" dirty="0"/>
              <a:t> </a:t>
            </a:r>
            <a:r>
              <a:rPr dirty="0"/>
              <a:t>Anal</a:t>
            </a:r>
            <a:r>
              <a:rPr spc="4" dirty="0"/>
              <a:t>y</a:t>
            </a:r>
            <a:r>
              <a:rPr dirty="0"/>
              <a:t>t</a:t>
            </a:r>
            <a:r>
              <a:rPr spc="-4" dirty="0"/>
              <a:t>ics</a:t>
            </a:r>
            <a:r>
              <a:rPr dirty="0"/>
              <a:t>, </a:t>
            </a:r>
            <a:r>
              <a:rPr spc="-4" dirty="0"/>
              <a:t>Inc.</a:t>
            </a:r>
          </a:p>
        </p:txBody>
      </p:sp>
    </p:spTree>
    <p:extLst>
      <p:ext uri="{BB962C8B-B14F-4D97-AF65-F5344CB8AC3E}">
        <p14:creationId xmlns:p14="http://schemas.microsoft.com/office/powerpoint/2010/main" val="219626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911352"/>
          </a:xfrm>
        </p:spPr>
        <p:txBody>
          <a:bodyPr>
            <a:normAutofit/>
          </a:bodyPr>
          <a:lstStyle/>
          <a:p>
            <a:r>
              <a:rPr lang="en-US" dirty="0" smtClean="0"/>
              <a:t>FY 16 Revenue Source by Detail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66460272"/>
              </p:ext>
            </p:extLst>
          </p:nvPr>
        </p:nvGraphicFramePr>
        <p:xfrm>
          <a:off x="301625" y="1527174"/>
          <a:ext cx="8461375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848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 2016 Expenditures by Object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41558132"/>
              </p:ext>
            </p:extLst>
          </p:nvPr>
        </p:nvGraphicFramePr>
        <p:xfrm>
          <a:off x="228600" y="1295400"/>
          <a:ext cx="86106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407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057" y="457200"/>
            <a:ext cx="8790710" cy="5078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810265"/>
            <a:r>
              <a:rPr spc="-4" dirty="0" smtClean="0"/>
              <a:t>Base</a:t>
            </a:r>
            <a:r>
              <a:rPr lang="en-US" spc="-9" dirty="0"/>
              <a:t> </a:t>
            </a:r>
            <a:r>
              <a:rPr spc="-4" dirty="0" smtClean="0"/>
              <a:t>Case</a:t>
            </a:r>
            <a:endParaRPr spc="-4" dirty="0"/>
          </a:p>
        </p:txBody>
      </p:sp>
      <p:sp>
        <p:nvSpPr>
          <p:cNvPr id="3" name="object 3"/>
          <p:cNvSpPr/>
          <p:nvPr/>
        </p:nvSpPr>
        <p:spPr>
          <a:xfrm>
            <a:off x="228600" y="990600"/>
            <a:ext cx="8686799" cy="52577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4294967295"/>
          </p:nvPr>
        </p:nvSpPr>
        <p:spPr>
          <a:xfrm>
            <a:off x="228601" y="6400800"/>
            <a:ext cx="1535546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/>
            <a:r>
              <a:rPr dirty="0"/>
              <a:t>3/2/2016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4294967295"/>
          </p:nvPr>
        </p:nvSpPr>
        <p:spPr>
          <a:xfrm>
            <a:off x="6324600" y="6400800"/>
            <a:ext cx="2590763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97"/>
            <a:r>
              <a:rPr spc="-18" dirty="0"/>
              <a:t>F</a:t>
            </a:r>
            <a:r>
              <a:rPr spc="-4" dirty="0"/>
              <a:t>o</a:t>
            </a:r>
            <a:r>
              <a:rPr spc="-22" dirty="0"/>
              <a:t>r</a:t>
            </a:r>
            <a:r>
              <a:rPr spc="-4" dirty="0"/>
              <a:t>e</a:t>
            </a:r>
            <a:r>
              <a:rPr spc="-13" dirty="0"/>
              <a:t>c</a:t>
            </a:r>
            <a:r>
              <a:rPr dirty="0"/>
              <a:t>a</a:t>
            </a:r>
            <a:r>
              <a:rPr spc="-13" dirty="0"/>
              <a:t>s</a:t>
            </a:r>
            <a:r>
              <a:rPr dirty="0"/>
              <a:t>t</a:t>
            </a:r>
            <a:r>
              <a:rPr spc="-4" dirty="0"/>
              <a:t>5</a:t>
            </a:r>
            <a:r>
              <a:rPr spc="9" dirty="0"/>
              <a:t> </a:t>
            </a:r>
            <a:r>
              <a:rPr dirty="0"/>
              <a:t>Anal</a:t>
            </a:r>
            <a:r>
              <a:rPr spc="4" dirty="0"/>
              <a:t>y</a:t>
            </a:r>
            <a:r>
              <a:rPr dirty="0"/>
              <a:t>t</a:t>
            </a:r>
            <a:r>
              <a:rPr spc="-4" dirty="0"/>
              <a:t>ics</a:t>
            </a:r>
            <a:r>
              <a:rPr dirty="0"/>
              <a:t>, </a:t>
            </a:r>
            <a:r>
              <a:rPr spc="-4" dirty="0"/>
              <a:t>Inc.</a:t>
            </a:r>
          </a:p>
        </p:txBody>
      </p:sp>
    </p:spTree>
    <p:extLst>
      <p:ext uri="{BB962C8B-B14F-4D97-AF65-F5344CB8AC3E}">
        <p14:creationId xmlns:p14="http://schemas.microsoft.com/office/powerpoint/2010/main" val="374370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370</TotalTime>
  <Words>359</Words>
  <Application>Microsoft Office PowerPoint</Application>
  <PresentationFormat>On-screen Show 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Civic</vt:lpstr>
      <vt:lpstr>Illinois School Finance</vt:lpstr>
      <vt:lpstr>    Board of Education Financial Responsibilities</vt:lpstr>
      <vt:lpstr>School District Budget Process</vt:lpstr>
      <vt:lpstr>PowerPoint Presentation</vt:lpstr>
      <vt:lpstr>Forward Thinking</vt:lpstr>
      <vt:lpstr>Enrollment</vt:lpstr>
      <vt:lpstr>FY 16 Revenue Source by Detail</vt:lpstr>
      <vt:lpstr>FY 2016 Expenditures by Object</vt:lpstr>
      <vt:lpstr>Base Case</vt:lpstr>
      <vt:lpstr>Operating Expense per Pupil</vt:lpstr>
      <vt:lpstr>Current Debt</vt:lpstr>
      <vt:lpstr>Outstanding Debt</vt:lpstr>
      <vt:lpstr>Other Debt Issuance Options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Illinois School Finance</dc:title>
  <dc:creator>Windows User</dc:creator>
  <cp:lastModifiedBy>Windows User</cp:lastModifiedBy>
  <cp:revision>27</cp:revision>
  <dcterms:created xsi:type="dcterms:W3CDTF">2016-03-15T12:50:08Z</dcterms:created>
  <dcterms:modified xsi:type="dcterms:W3CDTF">2016-03-17T12:34:28Z</dcterms:modified>
</cp:coreProperties>
</file>